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9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4" r:id="rId26"/>
    <p:sldId id="285" r:id="rId27"/>
    <p:sldId id="278" r:id="rId28"/>
    <p:sldId id="287" r:id="rId29"/>
    <p:sldId id="279" r:id="rId30"/>
    <p:sldId id="286" r:id="rId31"/>
    <p:sldId id="280" r:id="rId32"/>
    <p:sldId id="281" r:id="rId33"/>
    <p:sldId id="282" r:id="rId34"/>
    <p:sldId id="28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6" autoAdjust="0"/>
    <p:restoredTop sz="94660"/>
  </p:normalViewPr>
  <p:slideViewPr>
    <p:cSldViewPr>
      <p:cViewPr varScale="1">
        <p:scale>
          <a:sx n="63" d="100"/>
          <a:sy n="63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E4A4D-E0B1-4E6B-BE4E-8DB636FEE5E2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CC4F-4E9F-4748-9295-2D719947D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CC4F-4E9F-4748-9295-2D719947DF9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79D5-3B97-4781-B18A-637ACF5DA1C5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68F2-8235-4AC1-B2E2-6632EEB42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agicword.com.ua/dizelements-online-conversion-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agicword.com.ua/more-calls-from-your-site/" TargetMode="External"/><Relationship Id="rId2" Type="http://schemas.openxmlformats.org/officeDocument/2006/relationships/hyperlink" Target="http://magicword.com.ua/11-web-for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gicword.com.ua/how-to-make-ekonkurs/" TargetMode="External"/><Relationship Id="rId4" Type="http://schemas.openxmlformats.org/officeDocument/2006/relationships/hyperlink" Target="http://feeds.feedburner.com/magicword-com-u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I:\доклад\Рисунок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5275" y="-138113"/>
            <a:ext cx="9734550" cy="7134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071802" y="500042"/>
            <a:ext cx="5572164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ITM-promo </a:t>
            </a:r>
            <a:r>
              <a:rPr lang="ru-RU" sz="3600" b="1" dirty="0" smtClean="0"/>
              <a:t>представляет….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5082"/>
            <a:ext cx="350043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Кутушева Элина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Конверсия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/>
              <a:t>Привлечь трафик просто, гораздо сложнее получить хороший уровень </a:t>
            </a:r>
            <a:r>
              <a:rPr lang="ru-RU" sz="3600" dirty="0" smtClean="0"/>
              <a:t>конверсии</a:t>
            </a:r>
            <a:endParaRPr lang="en-US" sz="3600" dirty="0" smtClean="0"/>
          </a:p>
          <a:p>
            <a:r>
              <a:rPr lang="ru-RU" sz="3600" dirty="0"/>
              <a:t>Повышая конверсию сайта, можно получить больше прибыли при том же количестве трафика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Целевая страница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b="1" dirty="0"/>
              <a:t>заполнить форму </a:t>
            </a:r>
            <a:endParaRPr lang="en-US" b="1" dirty="0" smtClean="0"/>
          </a:p>
          <a:p>
            <a:pPr lvl="0" algn="r">
              <a:buNone/>
            </a:pPr>
            <a:r>
              <a:rPr lang="ru-RU" dirty="0" smtClean="0"/>
              <a:t>(</a:t>
            </a:r>
            <a:r>
              <a:rPr lang="ru-RU" dirty="0"/>
              <a:t>люди не любят заполнять формы)</a:t>
            </a:r>
          </a:p>
          <a:p>
            <a:pPr lvl="0"/>
            <a:r>
              <a:rPr lang="ru-RU" b="1" dirty="0"/>
              <a:t>предоставить персональные данные </a:t>
            </a:r>
            <a:endParaRPr lang="en-US" b="1" dirty="0" smtClean="0"/>
          </a:p>
          <a:p>
            <a:pPr lvl="0" algn="r">
              <a:buNone/>
            </a:pPr>
            <a:r>
              <a:rPr lang="ru-RU" dirty="0" smtClean="0"/>
              <a:t>(</a:t>
            </a:r>
            <a:r>
              <a:rPr lang="ru-RU" dirty="0"/>
              <a:t>люди боятся спама)</a:t>
            </a:r>
          </a:p>
          <a:p>
            <a:pPr lvl="0"/>
            <a:r>
              <a:rPr lang="ru-RU" b="1" dirty="0"/>
              <a:t>купить, что-то </a:t>
            </a:r>
            <a:endParaRPr lang="en-US" b="1" dirty="0" smtClean="0"/>
          </a:p>
          <a:p>
            <a:pPr lvl="0" algn="r">
              <a:buNone/>
            </a:pPr>
            <a:r>
              <a:rPr lang="ru-RU" dirty="0" smtClean="0"/>
              <a:t>(</a:t>
            </a:r>
            <a:r>
              <a:rPr lang="ru-RU" dirty="0"/>
              <a:t>люди боятся мошенничества)</a:t>
            </a:r>
          </a:p>
          <a:p>
            <a:pPr lvl="0"/>
            <a:r>
              <a:rPr lang="ru-RU" b="1" dirty="0"/>
              <a:t>прочесть много информации </a:t>
            </a:r>
            <a:endParaRPr lang="en-US" b="1" dirty="0" smtClean="0"/>
          </a:p>
          <a:p>
            <a:pPr lvl="0" algn="r">
              <a:buNone/>
            </a:pPr>
            <a:r>
              <a:rPr lang="ru-RU" dirty="0" smtClean="0"/>
              <a:t>(</a:t>
            </a:r>
            <a:r>
              <a:rPr lang="ru-RU" dirty="0"/>
              <a:t>люди не любят читать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Форма заявки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доклад\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Страница тарифа</a:t>
            </a:r>
            <a:endParaRPr lang="ru-RU" dirty="0"/>
          </a:p>
        </p:txBody>
      </p:sp>
      <p:pic>
        <p:nvPicPr>
          <p:cNvPr id="4098" name="Picture 2" descr="I:\доклад\z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/>
              <a:t>Думайте о </a:t>
            </a:r>
            <a:r>
              <a:rPr lang="ru-RU" b="1" dirty="0" smtClean="0"/>
              <a:t>пользователях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00372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носка-облако 7"/>
          <p:cNvSpPr/>
          <p:nvPr/>
        </p:nvSpPr>
        <p:spPr>
          <a:xfrm>
            <a:off x="214282" y="1500174"/>
            <a:ext cx="3929058" cy="2000264"/>
          </a:xfrm>
          <a:prstGeom prst="cloudCallout">
            <a:avLst>
              <a:gd name="adj1" fmla="val 43081"/>
              <a:gd name="adj2" fmla="val 63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именно то место?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000628" y="1357298"/>
            <a:ext cx="4143372" cy="2214578"/>
          </a:xfrm>
          <a:prstGeom prst="cloudCallout">
            <a:avLst>
              <a:gd name="adj1" fmla="val -47529"/>
              <a:gd name="adj2" fmla="val 59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/>
              <a:t>Заслуживает ли это доверия?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0" y="4143380"/>
            <a:ext cx="3786182" cy="2071702"/>
          </a:xfrm>
          <a:prstGeom prst="cloudCallout">
            <a:avLst>
              <a:gd name="adj1" fmla="val 49672"/>
              <a:gd name="adj2" fmla="val -57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Должен ли я использовать кнопку «Назад?»</a:t>
            </a:r>
            <a:endParaRPr lang="ru-RU" sz="2800" b="1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5357818" y="4286256"/>
            <a:ext cx="3571900" cy="2214578"/>
          </a:xfrm>
          <a:prstGeom prst="cloudCallout">
            <a:avLst>
              <a:gd name="adj1" fmla="val -54691"/>
              <a:gd name="adj2" fmla="val -48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715008" y="4500570"/>
            <a:ext cx="250033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много времени это потребует?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 самый главный вопрос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285820" y="1785926"/>
            <a:ext cx="7858180" cy="4357718"/>
          </a:xfrm>
          <a:prstGeom prst="cloudCallout">
            <a:avLst>
              <a:gd name="adj1" fmla="val -49924"/>
              <a:gd name="adj2" fmla="val 5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«Должен ли я принять это предложение?»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57290" y="2000240"/>
            <a:ext cx="1643074" cy="57150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тексты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7158" y="3286124"/>
            <a:ext cx="1643074" cy="64294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</a:t>
            </a:r>
            <a:r>
              <a:rPr lang="ru-RU" dirty="0"/>
              <a:t>о продукте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643306" y="1857364"/>
            <a:ext cx="1857388" cy="71438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фотографии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Элементы, влияющие на конверсию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Элементы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ВНИМАНИЯ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Элементы побуждающие 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Элементы (механизмы), которые поддерживают ПОСТОЯННЫЙ КОНТАКТ с посетителями сайта, чтоб они возвращались снова и снова.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1.Элементы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b="1" dirty="0"/>
              <a:t>привлечь </a:t>
            </a:r>
            <a:r>
              <a:rPr lang="ru-RU" dirty="0"/>
              <a:t>внимание к тексту, ссылке, разделу, товару…</a:t>
            </a:r>
          </a:p>
          <a:p>
            <a:pPr lvl="0"/>
            <a:r>
              <a:rPr lang="ru-RU" b="1" dirty="0"/>
              <a:t>удержать </a:t>
            </a:r>
            <a:r>
              <a:rPr lang="ru-RU" dirty="0"/>
              <a:t>внимание на вашем послании посетителю</a:t>
            </a:r>
          </a:p>
          <a:p>
            <a:pPr lvl="0"/>
            <a:r>
              <a:rPr lang="ru-RU" b="1" dirty="0"/>
              <a:t>заинтересовать посланием </a:t>
            </a:r>
            <a:r>
              <a:rPr lang="ru-RU" dirty="0"/>
              <a:t>и удержать на странице</a:t>
            </a:r>
          </a:p>
          <a:p>
            <a:pPr lvl="0"/>
            <a:r>
              <a:rPr lang="ru-RU" b="1" dirty="0"/>
              <a:t>ВОВЛЕЧЬ </a:t>
            </a:r>
            <a:r>
              <a:rPr lang="ru-RU" dirty="0"/>
              <a:t>в чтение Вашего предложения или разглядывание картинок товаров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P\Desktop\доклад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8339"/>
            <a:ext cx="8229600" cy="3429684"/>
          </a:xfrm>
          <a:prstGeom prst="rect">
            <a:avLst/>
          </a:prstGeom>
          <a:noFill/>
        </p:spPr>
      </p:pic>
      <p:sp>
        <p:nvSpPr>
          <p:cNvPr id="6" name="Выноска 3 (с границей) 5"/>
          <p:cNvSpPr/>
          <p:nvPr/>
        </p:nvSpPr>
        <p:spPr>
          <a:xfrm>
            <a:off x="857224" y="1000108"/>
            <a:ext cx="1285884" cy="57150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29736"/>
              <a:gd name="adj8" fmla="val 77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Логотип</a:t>
            </a:r>
            <a:endParaRPr lang="ru-RU" dirty="0"/>
          </a:p>
        </p:txBody>
      </p:sp>
      <p:sp>
        <p:nvSpPr>
          <p:cNvPr id="5" name="Выноска 2 (с границей) 4"/>
          <p:cNvSpPr/>
          <p:nvPr/>
        </p:nvSpPr>
        <p:spPr>
          <a:xfrm>
            <a:off x="6429388" y="1285860"/>
            <a:ext cx="1214446" cy="50006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5678"/>
              <a:gd name="adj6" fmla="val -916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Рисунок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2. Побуждения к действию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Побуждение к действию — это Ваш двигатель конверсии!!!</a:t>
            </a:r>
          </a:p>
          <a:p>
            <a:r>
              <a:rPr lang="ru-RU" u="sng" dirty="0">
                <a:hlinkClick r:id="rId2"/>
              </a:rPr>
              <a:t>далее&gt;&gt;</a:t>
            </a:r>
            <a:r>
              <a:rPr lang="ru-RU" dirty="0"/>
              <a:t> </a:t>
            </a:r>
            <a:r>
              <a:rPr lang="ru-RU" dirty="0" smtClean="0"/>
              <a:t>слабый </a:t>
            </a:r>
            <a:r>
              <a:rPr lang="ru-RU" dirty="0"/>
              <a:t>призыв к </a:t>
            </a:r>
            <a:r>
              <a:rPr lang="ru-RU" dirty="0" smtClean="0"/>
              <a:t>действию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2"/>
              </a:rPr>
              <a:t>читать </a:t>
            </a:r>
            <a:r>
              <a:rPr lang="ru-RU" u="sng" dirty="0" smtClean="0">
                <a:hlinkClick r:id="rId2"/>
              </a:rPr>
              <a:t>далее&gt;&gt;</a:t>
            </a:r>
            <a:r>
              <a:rPr lang="ru-RU" dirty="0" smtClean="0"/>
              <a:t> это уже лучше, человек </a:t>
            </a:r>
            <a:r>
              <a:rPr lang="ru-RU" dirty="0"/>
              <a:t>понимает чего от него </a:t>
            </a:r>
            <a:r>
              <a:rPr lang="ru-RU" dirty="0" smtClean="0"/>
              <a:t>хотят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2"/>
              </a:rPr>
              <a:t>читайте пост полностью&gt;&gt;</a:t>
            </a:r>
            <a:r>
              <a:rPr lang="ru-RU" dirty="0"/>
              <a:t> </a:t>
            </a:r>
            <a:r>
              <a:rPr lang="ru-RU" dirty="0" smtClean="0"/>
              <a:t>человек </a:t>
            </a:r>
            <a:r>
              <a:rPr lang="ru-RU" dirty="0"/>
              <a:t>понимает, что ему делать и, что он увидит после нажатия на </a:t>
            </a:r>
            <a:r>
              <a:rPr lang="ru-RU" dirty="0" smtClean="0"/>
              <a:t>ссылку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dirty="0" smtClean="0"/>
              <a:t>Влияние </a:t>
            </a:r>
            <a:r>
              <a:rPr lang="en-US" sz="5400" dirty="0" smtClean="0"/>
              <a:t>usability </a:t>
            </a:r>
            <a:r>
              <a:rPr lang="ru-RU" sz="5400" dirty="0" smtClean="0"/>
              <a:t>сайта на его конверсию</a:t>
            </a:r>
            <a:endParaRPr lang="ru-RU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:\доклад\dybvfyb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7921926" cy="49291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Выноска 2 10"/>
          <p:cNvSpPr/>
          <p:nvPr/>
        </p:nvSpPr>
        <p:spPr>
          <a:xfrm>
            <a:off x="3571868" y="571480"/>
            <a:ext cx="1857388" cy="9286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7487"/>
              <a:gd name="adj6" fmla="val -506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Слабый призыв</a:t>
            </a:r>
            <a:endParaRPr lang="ru-RU" dirty="0"/>
          </a:p>
        </p:txBody>
      </p:sp>
      <p:sp>
        <p:nvSpPr>
          <p:cNvPr id="12" name="Выноска 1 11"/>
          <p:cNvSpPr/>
          <p:nvPr/>
        </p:nvSpPr>
        <p:spPr>
          <a:xfrm>
            <a:off x="7215206" y="1285860"/>
            <a:ext cx="1714512" cy="1214446"/>
          </a:xfrm>
          <a:prstGeom prst="borderCallout1">
            <a:avLst>
              <a:gd name="adj1" fmla="val 18750"/>
              <a:gd name="adj2" fmla="val -8333"/>
              <a:gd name="adj3" fmla="val 170792"/>
              <a:gd name="adj4" fmla="val -477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побуждающийпризыв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2 (с границей) 4"/>
          <p:cNvSpPr/>
          <p:nvPr/>
        </p:nvSpPr>
        <p:spPr>
          <a:xfrm>
            <a:off x="5786446" y="5572140"/>
            <a:ext cx="1928826" cy="1000132"/>
          </a:xfrm>
          <a:prstGeom prst="accentCallout2">
            <a:avLst>
              <a:gd name="adj1" fmla="val 18750"/>
              <a:gd name="adj2" fmla="val -8333"/>
              <a:gd name="adj3" fmla="val 16169"/>
              <a:gd name="adj4" fmla="val -31577"/>
              <a:gd name="adj5" fmla="val -260585"/>
              <a:gd name="adj6" fmla="val 79574"/>
            </a:avLst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Слабый призыв</a:t>
            </a:r>
            <a:endParaRPr lang="ru-RU" sz="2400" dirty="0"/>
          </a:p>
        </p:txBody>
      </p:sp>
      <p:pic>
        <p:nvPicPr>
          <p:cNvPr id="2050" name="Picture 2" descr="C:\Users\TP\Desktop\доклад\Безымянный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628" y="357166"/>
            <a:ext cx="8851372" cy="3964901"/>
          </a:xfrm>
          <a:prstGeom prst="rect">
            <a:avLst/>
          </a:prstGeom>
          <a:noFill/>
        </p:spPr>
      </p:pic>
      <p:sp>
        <p:nvSpPr>
          <p:cNvPr id="9" name="Выноска 2 (с границей) 8"/>
          <p:cNvSpPr/>
          <p:nvPr/>
        </p:nvSpPr>
        <p:spPr>
          <a:xfrm>
            <a:off x="1500166" y="5429264"/>
            <a:ext cx="1857388" cy="928694"/>
          </a:xfrm>
          <a:prstGeom prst="accentCallout2">
            <a:avLst>
              <a:gd name="adj1" fmla="val 18750"/>
              <a:gd name="adj2" fmla="val -8333"/>
              <a:gd name="adj3" fmla="val 16169"/>
              <a:gd name="adj4" fmla="val -31577"/>
              <a:gd name="adj5" fmla="val -145483"/>
              <a:gd name="adj6" fmla="val 17315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Слабый призыв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3.Поддержание контакта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 - mail </a:t>
            </a:r>
            <a:r>
              <a:rPr lang="en-US" dirty="0" err="1"/>
              <a:t>рассылки</a:t>
            </a:r>
            <a:endParaRPr lang="ru-RU" dirty="0"/>
          </a:p>
          <a:p>
            <a:pPr lvl="0"/>
            <a:r>
              <a:rPr lang="en-US" u="sng" dirty="0" err="1">
                <a:hlinkClick r:id="rId2"/>
              </a:rPr>
              <a:t>форма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обратной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связи</a:t>
            </a:r>
            <a:endParaRPr lang="ru-RU" dirty="0"/>
          </a:p>
          <a:p>
            <a:pPr lvl="0"/>
            <a:r>
              <a:rPr lang="en-US" u="sng" dirty="0" err="1">
                <a:hlinkClick r:id="rId3"/>
              </a:rPr>
              <a:t>контактный</a:t>
            </a:r>
            <a:r>
              <a:rPr lang="en-US" u="sng" dirty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телефон</a:t>
            </a:r>
            <a:endParaRPr lang="ru-RU" dirty="0"/>
          </a:p>
          <a:p>
            <a:pPr lvl="0"/>
            <a:r>
              <a:rPr lang="en-US" dirty="0" err="1"/>
              <a:t>живой</a:t>
            </a:r>
            <a:r>
              <a:rPr lang="en-US" dirty="0"/>
              <a:t> "</a:t>
            </a:r>
            <a:r>
              <a:rPr lang="en-US" dirty="0" err="1"/>
              <a:t>Чат</a:t>
            </a:r>
            <a:r>
              <a:rPr lang="en-US" dirty="0"/>
              <a:t>"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службой</a:t>
            </a:r>
            <a:r>
              <a:rPr lang="en-US" dirty="0"/>
              <a:t> </a:t>
            </a:r>
            <a:r>
              <a:rPr lang="en-US" dirty="0" err="1"/>
              <a:t>поддержки</a:t>
            </a:r>
            <a:endParaRPr lang="ru-RU" dirty="0"/>
          </a:p>
          <a:p>
            <a:pPr lvl="0"/>
            <a:r>
              <a:rPr lang="en-US" u="sng" dirty="0">
                <a:hlinkClick r:id="rId4"/>
              </a:rPr>
              <a:t>RSS </a:t>
            </a:r>
            <a:r>
              <a:rPr lang="en-US" u="sng" dirty="0" err="1">
                <a:hlinkClick r:id="rId4"/>
              </a:rPr>
              <a:t>рассылки</a:t>
            </a:r>
            <a:endParaRPr lang="ru-RU" dirty="0"/>
          </a:p>
          <a:p>
            <a:pPr lvl="0"/>
            <a:r>
              <a:rPr lang="ru-RU" dirty="0"/>
              <a:t>Советы и обучающие материалы, которые отправляются с помощью </a:t>
            </a:r>
            <a:r>
              <a:rPr lang="ru-RU" dirty="0" err="1"/>
              <a:t>автореспондеров</a:t>
            </a:r>
            <a:endParaRPr lang="ru-RU" dirty="0"/>
          </a:p>
          <a:p>
            <a:pPr lvl="0"/>
            <a:r>
              <a:rPr lang="ru-RU" dirty="0"/>
              <a:t>Книги, аудио и видео для </a:t>
            </a:r>
            <a:r>
              <a:rPr lang="ru-RU" u="sng" dirty="0">
                <a:hlinkClick r:id="rId5"/>
              </a:rPr>
              <a:t>скачивания</a:t>
            </a:r>
            <a:r>
              <a:rPr lang="ru-RU" dirty="0"/>
              <a:t> с ссылками на сайт или на полезные ресурсы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:\доклад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1" y="136905"/>
            <a:ext cx="4214810" cy="64972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Выноска со стрелкой вправо 4"/>
          <p:cNvSpPr/>
          <p:nvPr/>
        </p:nvSpPr>
        <p:spPr>
          <a:xfrm>
            <a:off x="857224" y="1428736"/>
            <a:ext cx="3857652" cy="4214842"/>
          </a:xfrm>
          <a:prstGeom prst="rightArrowCallout">
            <a:avLst>
              <a:gd name="adj1" fmla="val 24450"/>
              <a:gd name="adj2" fmla="val 25000"/>
              <a:gd name="adj3" fmla="val 20030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Обновляемые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разделы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Советы по улучшению целевой страницы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/>
              <a:t>Определите, что для вас будет </a:t>
            </a:r>
            <a:r>
              <a:rPr lang="ru-RU" b="1" dirty="0" smtClean="0"/>
              <a:t>конверсией</a:t>
            </a:r>
          </a:p>
          <a:p>
            <a:pPr algn="r">
              <a:buNone/>
            </a:pPr>
            <a:r>
              <a:rPr lang="ru-RU" dirty="0" smtClean="0"/>
              <a:t>Заполнение формы заявки</a:t>
            </a:r>
          </a:p>
          <a:p>
            <a:r>
              <a:rPr lang="ru-RU" b="1" dirty="0"/>
              <a:t>Исключите лишние </a:t>
            </a:r>
            <a:r>
              <a:rPr lang="ru-RU" b="1" dirty="0" smtClean="0"/>
              <a:t>элементы</a:t>
            </a:r>
          </a:p>
          <a:p>
            <a:r>
              <a:rPr lang="ru-RU" b="1" dirty="0"/>
              <a:t>Сходство </a:t>
            </a:r>
            <a:r>
              <a:rPr lang="ru-RU" b="1" dirty="0" smtClean="0"/>
              <a:t>оформления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Важные элементы должны быть выше «сгиба</a:t>
            </a:r>
            <a:r>
              <a:rPr lang="ru-RU" b="1" dirty="0" smtClean="0"/>
              <a:t>»</a:t>
            </a:r>
          </a:p>
          <a:p>
            <a:r>
              <a:rPr lang="ru-RU" b="1" dirty="0"/>
              <a:t>Упростите начало </a:t>
            </a:r>
            <a:r>
              <a:rPr lang="ru-RU" b="1" dirty="0" smtClean="0"/>
              <a:t>сделки</a:t>
            </a:r>
          </a:p>
          <a:p>
            <a:r>
              <a:rPr lang="ru-RU" b="1" dirty="0"/>
              <a:t>Направляйте взгляд </a:t>
            </a:r>
            <a:r>
              <a:rPr lang="ru-RU" b="1" dirty="0" smtClean="0"/>
              <a:t>пользователя</a:t>
            </a:r>
          </a:p>
          <a:p>
            <a:r>
              <a:rPr lang="ru-RU" b="1" dirty="0"/>
              <a:t>Оптимизируйте формы</a:t>
            </a:r>
            <a:endParaRPr lang="ru-RU" dirty="0"/>
          </a:p>
        </p:txBody>
      </p:sp>
      <p:sp>
        <p:nvSpPr>
          <p:cNvPr id="6" name="Плюс 5"/>
          <p:cNvSpPr/>
          <p:nvPr/>
        </p:nvSpPr>
        <p:spPr>
          <a:xfrm>
            <a:off x="5929322" y="2571744"/>
            <a:ext cx="785818" cy="71438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4786314" y="3000372"/>
            <a:ext cx="1143008" cy="85725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857752" y="5357826"/>
            <a:ext cx="1143008" cy="85725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8072462" y="1500174"/>
            <a:ext cx="785818" cy="71438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2500298" y="3929066"/>
            <a:ext cx="785818" cy="71438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5143504" y="4357694"/>
            <a:ext cx="785818" cy="71438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6643702" y="4786322"/>
            <a:ext cx="1143008" cy="85725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P\Desktop\доклад\закаж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019425" cy="3486150"/>
          </a:xfrm>
          <a:prstGeom prst="rect">
            <a:avLst/>
          </a:prstGeom>
          <a:noFill/>
        </p:spPr>
      </p:pic>
      <p:pic>
        <p:nvPicPr>
          <p:cNvPr id="3076" name="Picture 4" descr="C:\Users\TP\Desktop\доклад\заказа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5821232" cy="1285884"/>
          </a:xfrm>
          <a:prstGeom prst="rect">
            <a:avLst/>
          </a:prstGeom>
          <a:noFill/>
        </p:spPr>
      </p:pic>
      <p:sp>
        <p:nvSpPr>
          <p:cNvPr id="8" name="Стрелка влево 7"/>
          <p:cNvSpPr/>
          <p:nvPr/>
        </p:nvSpPr>
        <p:spPr>
          <a:xfrm>
            <a:off x="3224202" y="1295384"/>
            <a:ext cx="4857784" cy="150019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Побуждение к действию</a:t>
            </a:r>
            <a:endParaRPr lang="ru-RU" sz="28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3857620" y="4786322"/>
            <a:ext cx="4857784" cy="150019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Выделение цветом</a:t>
            </a:r>
            <a:endParaRPr lang="ru-RU" sz="28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16"/>
            <a:ext cx="4279619" cy="76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Вариант кнопки</a:t>
            </a:r>
            <a:endParaRPr lang="ru-RU" dirty="0"/>
          </a:p>
        </p:txBody>
      </p:sp>
      <p:pic>
        <p:nvPicPr>
          <p:cNvPr id="1026" name="Picture 2" descr="C:\Users\TP\Desktop\доклад\сай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7986624" cy="5500702"/>
          </a:xfrm>
          <a:prstGeom prst="rect">
            <a:avLst/>
          </a:prstGeom>
          <a:noFill/>
        </p:spPr>
      </p:pic>
      <p:pic>
        <p:nvPicPr>
          <p:cNvPr id="1027" name="Picture 3" descr="C:\Users\TP\Desktop\доклад\кноп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7115" y="3876665"/>
            <a:ext cx="3456885" cy="2981335"/>
          </a:xfrm>
          <a:prstGeom prst="rect">
            <a:avLst/>
          </a:prstGeom>
          <a:noFill/>
        </p:spPr>
      </p:pic>
      <p:sp>
        <p:nvSpPr>
          <p:cNvPr id="6" name="Выноска со стрелкой вправо 5"/>
          <p:cNvSpPr/>
          <p:nvPr/>
        </p:nvSpPr>
        <p:spPr>
          <a:xfrm>
            <a:off x="357158" y="4357694"/>
            <a:ext cx="5357850" cy="2000264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Ясность, краткость</a:t>
            </a:r>
          </a:p>
          <a:p>
            <a:pPr algn="ctr"/>
            <a:r>
              <a:rPr lang="ru-RU" sz="2800" b="1" dirty="0" smtClean="0"/>
              <a:t>Выделение цветом</a:t>
            </a:r>
          </a:p>
          <a:p>
            <a:pPr algn="ctr"/>
            <a:r>
              <a:rPr lang="ru-RU" sz="2800" b="1" dirty="0" smtClean="0"/>
              <a:t>Привлечение взгляда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/>
              <a:t>Форма обратной связи – это момент истины на любом </a:t>
            </a:r>
            <a:r>
              <a:rPr lang="en-US" sz="4000" b="1" dirty="0" smtClean="0"/>
              <a:t>web-</a:t>
            </a:r>
            <a:r>
              <a:rPr lang="ru-RU" sz="4000" b="1" dirty="0" smtClean="0"/>
              <a:t>ресурсе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/>
              <a:t>вам удалось сформировать доверие к своему ресурсу</a:t>
            </a:r>
          </a:p>
          <a:p>
            <a:pPr lvl="0"/>
            <a:r>
              <a:rPr lang="ru-RU" dirty="0"/>
              <a:t>вам удалось вызвать у человека эмоции и желание с Вами пообщаться</a:t>
            </a:r>
          </a:p>
          <a:p>
            <a:pPr lvl="0"/>
            <a:r>
              <a:rPr lang="ru-RU" dirty="0"/>
              <a:t>вам удалось наладить контакт и получить столь желаемую обратную связь</a:t>
            </a:r>
          </a:p>
          <a:p>
            <a:pPr lvl="0"/>
            <a:r>
              <a:rPr lang="ru-RU" dirty="0"/>
              <a:t>вам удалось заинтересовать человека своими товарами и услугами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Рекомендации по совершенствованию формы обратной связи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b="1" dirty="0" smtClean="0"/>
              <a:t>В дизайне формы - как можно меньше шумовых помех в виде линий таблицы вокруг каждого поля</a:t>
            </a:r>
          </a:p>
          <a:p>
            <a:r>
              <a:rPr lang="ru-RU" b="1" dirty="0" smtClean="0"/>
              <a:t>Не плодите поля</a:t>
            </a:r>
          </a:p>
          <a:p>
            <a:r>
              <a:rPr lang="ru-RU" b="1" dirty="0" smtClean="0"/>
              <a:t>Если поля обязательные к заполнению – пометьте их </a:t>
            </a:r>
          </a:p>
          <a:p>
            <a:r>
              <a:rPr lang="ru-RU" b="1" dirty="0" smtClean="0"/>
              <a:t>На каждом шаге сообщайте человеку где именно он находится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Р</a:t>
            </a:r>
            <a:r>
              <a:rPr lang="ru-RU" sz="3600" dirty="0" smtClean="0"/>
              <a:t>екомендации </a:t>
            </a:r>
            <a:r>
              <a:rPr lang="ru-RU" sz="3600" dirty="0"/>
              <a:t>по совершенствованию </a:t>
            </a:r>
            <a:r>
              <a:rPr lang="ru-RU" sz="3600" dirty="0" smtClean="0"/>
              <a:t>формы </a:t>
            </a:r>
            <a:r>
              <a:rPr lang="ru-RU" sz="3600" dirty="0"/>
              <a:t>обратной связи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/>
              <a:t>На кнопке отправки </a:t>
            </a:r>
            <a:r>
              <a:rPr lang="ru-RU" b="1" dirty="0" smtClean="0"/>
              <a:t>:</a:t>
            </a:r>
            <a:r>
              <a:rPr lang="ru-RU" dirty="0"/>
              <a:t> «отправить комментарий», «пересчитать заказ», «очистить корзину»… </a:t>
            </a:r>
            <a:endParaRPr lang="ru-RU" dirty="0" smtClean="0"/>
          </a:p>
          <a:p>
            <a:pPr lvl="0"/>
            <a:r>
              <a:rPr lang="ru-RU" b="1" dirty="0"/>
              <a:t>После отправки данных через форму: </a:t>
            </a:r>
            <a:endParaRPr lang="ru-RU" dirty="0"/>
          </a:p>
          <a:p>
            <a:pPr lvl="1"/>
            <a:r>
              <a:rPr lang="ru-RU" dirty="0" smtClean="0"/>
              <a:t>Обратная  связь (что</a:t>
            </a:r>
            <a:r>
              <a:rPr lang="ru-RU" b="1" dirty="0" smtClean="0"/>
              <a:t> </a:t>
            </a:r>
            <a:r>
              <a:rPr lang="ru-RU" b="1" dirty="0"/>
              <a:t>было </a:t>
            </a:r>
            <a:r>
              <a:rPr lang="ru-RU" b="1" dirty="0" smtClean="0"/>
              <a:t>сделано):</a:t>
            </a:r>
            <a:r>
              <a:rPr lang="ru-RU" dirty="0" smtClean="0"/>
              <a:t> </a:t>
            </a:r>
            <a:r>
              <a:rPr lang="ru-RU" dirty="0"/>
              <a:t>заявка принята, ожидает </a:t>
            </a:r>
            <a:r>
              <a:rPr lang="ru-RU" dirty="0" err="1"/>
              <a:t>модерации</a:t>
            </a:r>
            <a:r>
              <a:rPr lang="ru-RU" dirty="0"/>
              <a:t>…</a:t>
            </a:r>
          </a:p>
          <a:p>
            <a:pPr lvl="1"/>
            <a:r>
              <a:rPr lang="ru-RU" b="1" dirty="0" smtClean="0"/>
              <a:t>какие </a:t>
            </a:r>
            <a:r>
              <a:rPr lang="ru-RU" b="1" dirty="0"/>
              <a:t>действия от Вас ожидать</a:t>
            </a:r>
            <a:r>
              <a:rPr lang="ru-RU" dirty="0"/>
              <a:t> в ответ на форму в ближайшее время</a:t>
            </a:r>
          </a:p>
          <a:p>
            <a:pPr lvl="1"/>
            <a:r>
              <a:rPr lang="ru-RU" b="1" dirty="0"/>
              <a:t>в какие сроки будет</a:t>
            </a:r>
            <a:r>
              <a:rPr lang="ru-RU" dirty="0"/>
              <a:t> сделана обработка заполненной формы</a:t>
            </a:r>
          </a:p>
          <a:p>
            <a:pPr lvl="1"/>
            <a:r>
              <a:rPr lang="ru-RU" dirty="0"/>
              <a:t>предложите человеку, </a:t>
            </a:r>
            <a:r>
              <a:rPr lang="ru-RU" b="1" dirty="0"/>
              <a:t>что делать ему дальше на Вашем сайте: </a:t>
            </a:r>
            <a:r>
              <a:rPr lang="ru-RU" dirty="0"/>
              <a:t>добавить еще один комментарий, отправить новость другу, вернуться к покупкам, почитать статьи по теме…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Размер рынка </a:t>
            </a:r>
            <a:r>
              <a:rPr lang="en-US" dirty="0" smtClean="0"/>
              <a:t>Usability</a:t>
            </a:r>
            <a:r>
              <a:rPr lang="ru-RU" dirty="0" smtClean="0"/>
              <a:t> услуг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500990" cy="44291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Форма заявки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Контактное лицо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</a:p>
          <a:p>
            <a:r>
              <a:rPr lang="ru-RU" dirty="0" smtClean="0"/>
              <a:t> </a:t>
            </a:r>
            <a:r>
              <a:rPr lang="en-US" dirty="0" smtClean="0"/>
              <a:t>URL</a:t>
            </a:r>
            <a:r>
              <a:rPr lang="ru-RU" dirty="0" smtClean="0"/>
              <a:t> сайта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</a:p>
          <a:p>
            <a:r>
              <a:rPr lang="ru-RU" dirty="0" smtClean="0"/>
              <a:t>Телефон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</a:p>
          <a:p>
            <a:r>
              <a:rPr lang="ru-RU" dirty="0" smtClean="0"/>
              <a:t> </a:t>
            </a: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цель обращения (консультация, расчет продвижения, какое продвижение интересует)*</a:t>
            </a:r>
          </a:p>
          <a:p>
            <a:r>
              <a:rPr lang="ru-RU" dirty="0" smtClean="0"/>
              <a:t> пожелания (запросы, например)</a:t>
            </a:r>
          </a:p>
          <a:p>
            <a:r>
              <a:rPr lang="ru-RU" dirty="0" smtClean="0"/>
              <a:t>планируемый бюджет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Usability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ru-RU" dirty="0" smtClean="0">
                <a:sym typeface="Wingdings" pitchFamily="2" charset="2"/>
              </a:rPr>
              <a:t>конверсия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Улучшение страницы, на которую попадают пользователи, заинтересовавшиеся рекламными материалами, наиболее эффективный способ повысить продажи. Увеличение уровня конверсии всего на 1% при текущем уровне 2% увеличивает продажи на 50%.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Внутреннее тестирование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Дешевле</a:t>
            </a:r>
            <a:r>
              <a:rPr lang="ru-RU" dirty="0"/>
              <a:t>, чем внешнее. </a:t>
            </a:r>
          </a:p>
          <a:p>
            <a:pPr lvl="0"/>
            <a:r>
              <a:rPr lang="ru-RU" dirty="0" smtClean="0"/>
              <a:t>Повышает </a:t>
            </a:r>
            <a:r>
              <a:rPr lang="ru-RU" dirty="0"/>
              <a:t>понимание к </a:t>
            </a:r>
            <a:r>
              <a:rPr lang="ru-RU" dirty="0" err="1"/>
              <a:t>юзабилити</a:t>
            </a:r>
            <a:r>
              <a:rPr lang="ru-RU" dirty="0"/>
              <a:t> в компании. </a:t>
            </a:r>
          </a:p>
          <a:p>
            <a:pPr lvl="0"/>
            <a:r>
              <a:rPr lang="ru-RU" dirty="0"/>
              <a:t>Данные гораздо проще собирать, но могут возникать трудности с точностью оценки и понимания результатов. </a:t>
            </a:r>
          </a:p>
          <a:p>
            <a:pPr lvl="0"/>
            <a:r>
              <a:rPr lang="ru-RU" dirty="0"/>
              <a:t>Ограничения, такие как время, отсутствие необходимых технологий и навыков могут сделать тестирование неполным.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Внешнее тестирование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Внешние подрядчики обычно беспристрастны при оценке и представлении результатов тестирования. </a:t>
            </a:r>
          </a:p>
          <a:p>
            <a:pPr lvl="0"/>
            <a:r>
              <a:rPr lang="ru-RU" dirty="0" smtClean="0"/>
              <a:t>Обычно, у них гораздо больше опыта и знаний, чем у внутренних отделов </a:t>
            </a:r>
            <a:r>
              <a:rPr lang="ru-RU" dirty="0" err="1" smtClean="0"/>
              <a:t>юзабилити-тестирования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Обычно, у них лучшие технологии, ресурсы, и оборудование. </a:t>
            </a:r>
          </a:p>
          <a:p>
            <a:pPr lvl="0"/>
            <a:r>
              <a:rPr lang="ru-RU" dirty="0" smtClean="0"/>
              <a:t>Они не связаны внутренними ограничениями, а потому тестирование проходит быстро и аккуратно.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85837"/>
            <a:ext cx="9040779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94952">
            <a:off x="5141354" y="3223438"/>
            <a:ext cx="979372" cy="4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50800" sx="153000" sy="153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071538" y="428604"/>
            <a:ext cx="3071834" cy="1428760"/>
          </a:xfrm>
          <a:prstGeom prst="wedgeRoundRectCallout">
            <a:avLst>
              <a:gd name="adj1" fmla="val 64843"/>
              <a:gd name="adj2" fmla="val 9431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Спасибо за внимание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6396335"/>
            <a:ext cx="39290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Наш </a:t>
            </a:r>
            <a:r>
              <a:rPr lang="ru-RU" sz="2400" b="1" dirty="0" err="1" smtClean="0"/>
              <a:t>блог</a:t>
            </a:r>
            <a:r>
              <a:rPr lang="ru-RU" sz="2400" b="1" dirty="0" smtClean="0"/>
              <a:t> – </a:t>
            </a:r>
            <a:r>
              <a:rPr lang="en-US" sz="2400" b="1" dirty="0" smtClean="0"/>
              <a:t>clevers.ru</a:t>
            </a:r>
            <a:endParaRPr lang="ru-RU" sz="2400" b="1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0" y="6143644"/>
            <a:ext cx="785786" cy="7143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2119" y="5786454"/>
            <a:ext cx="1481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itm-promo.ru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Условия кризиса???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3881446" cy="47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верх 4"/>
          <p:cNvSpPr/>
          <p:nvPr/>
        </p:nvSpPr>
        <p:spPr>
          <a:xfrm>
            <a:off x="3929058" y="1428736"/>
            <a:ext cx="4572032" cy="50720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Usability </a:t>
            </a:r>
            <a:r>
              <a:rPr lang="ru-RU" sz="4400" b="1" dirty="0" smtClean="0"/>
              <a:t>услуги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Причины роста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/>
              <a:t>Производители не </a:t>
            </a:r>
            <a:r>
              <a:rPr lang="ru-RU" dirty="0" smtClean="0"/>
              <a:t>могут </a:t>
            </a:r>
            <a:r>
              <a:rPr lang="ru-RU" dirty="0"/>
              <a:t>позволить себе дорогостоящих ошибок, поэтому </a:t>
            </a:r>
            <a:r>
              <a:rPr lang="ru-RU" dirty="0" smtClean="0"/>
              <a:t>стараются </a:t>
            </a:r>
            <a:r>
              <a:rPr lang="ru-RU" dirty="0"/>
              <a:t>устранять их еще на стадии разработки. </a:t>
            </a:r>
            <a:endParaRPr lang="ru-RU" dirty="0" smtClean="0"/>
          </a:p>
          <a:p>
            <a:r>
              <a:rPr lang="ru-RU" dirty="0" smtClean="0"/>
              <a:t>Учитывая общее снижение продаж, бизнес старается всеми силами удержать </a:t>
            </a:r>
            <a:r>
              <a:rPr lang="ru-RU" dirty="0" err="1" smtClean="0"/>
              <a:t>онлайн</a:t>
            </a:r>
            <a:r>
              <a:rPr lang="ru-RU" dirty="0" smtClean="0"/>
              <a:t> покупателей</a:t>
            </a:r>
          </a:p>
          <a:p>
            <a:r>
              <a:rPr lang="ru-RU" dirty="0"/>
              <a:t>Большинство компаний постараются сконцентрироваться на достижении высокого </a:t>
            </a:r>
            <a:r>
              <a:rPr lang="ru-RU" dirty="0" smtClean="0"/>
              <a:t>ROI </a:t>
            </a:r>
            <a:r>
              <a:rPr lang="ru-RU" dirty="0" smtClean="0">
                <a:sym typeface="Wingdings" pitchFamily="2" charset="2"/>
              </a:rPr>
              <a:t></a:t>
            </a:r>
            <a:r>
              <a:rPr lang="ru-RU" dirty="0" smtClean="0"/>
              <a:t>рост </a:t>
            </a:r>
            <a:r>
              <a:rPr lang="ru-RU" dirty="0"/>
              <a:t>инвестиций в </a:t>
            </a:r>
            <a:r>
              <a:rPr lang="ru-RU" dirty="0" err="1"/>
              <a:t>онлайн</a:t>
            </a:r>
            <a:r>
              <a:rPr lang="ru-RU" dirty="0"/>
              <a:t> маркетинг в целом и в </a:t>
            </a:r>
            <a:r>
              <a:rPr lang="ru-RU" dirty="0" err="1" smtClean="0"/>
              <a:t>юзабилити</a:t>
            </a:r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Факторы увеличения внимания к </a:t>
            </a:r>
            <a:r>
              <a:rPr lang="ru-RU" b="1" dirty="0" err="1"/>
              <a:t>юзабилити</a:t>
            </a:r>
            <a:r>
              <a:rPr lang="ru-RU" b="1" dirty="0"/>
              <a:t> в IT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/>
              <a:t>Все более широко распространяется понимание того, что интересы пользователя должны стоять на первом месте. </a:t>
            </a:r>
          </a:p>
          <a:p>
            <a:pPr lvl="0"/>
            <a:r>
              <a:rPr lang="ru-RU" dirty="0"/>
              <a:t>Все больше внимания уделяют увеличению ROI от </a:t>
            </a:r>
            <a:r>
              <a:rPr lang="ru-RU" dirty="0" err="1"/>
              <a:t>юзабилити</a:t>
            </a:r>
            <a:r>
              <a:rPr lang="ru-RU" dirty="0"/>
              <a:t>, особенно в условиях кризиса.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Ограничения, влияющие на </a:t>
            </a:r>
            <a:r>
              <a:rPr lang="en-US" dirty="0" smtClean="0"/>
              <a:t>usability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/>
              <a:t>Сроки </a:t>
            </a:r>
          </a:p>
          <a:p>
            <a:pPr lvl="0"/>
            <a:r>
              <a:rPr lang="ru-RU" dirty="0"/>
              <a:t>Бюджеты </a:t>
            </a:r>
          </a:p>
          <a:p>
            <a:pPr lvl="0"/>
            <a:r>
              <a:rPr lang="ru-RU" dirty="0" smtClean="0"/>
              <a:t>Внутренние </a:t>
            </a:r>
            <a:r>
              <a:rPr lang="ru-RU" dirty="0"/>
              <a:t>процессы/системные ограничения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Клиентские стратегии могут понижать </a:t>
            </a:r>
            <a:r>
              <a:rPr lang="ru-RU" b="1" dirty="0" err="1" smtClean="0"/>
              <a:t>юзабилити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dirty="0"/>
              <a:t>Не </a:t>
            </a:r>
            <a:r>
              <a:rPr lang="ru-RU" dirty="0" smtClean="0"/>
              <a:t>всегда</a:t>
            </a:r>
            <a:r>
              <a:rPr lang="en-US" dirty="0" smtClean="0"/>
              <a:t> offline </a:t>
            </a:r>
            <a:r>
              <a:rPr lang="ru-RU" dirty="0" smtClean="0"/>
              <a:t>решения </a:t>
            </a:r>
            <a:r>
              <a:rPr lang="ru-RU" dirty="0"/>
              <a:t>покупательского опыта можно перенести в цифровой мир. </a:t>
            </a:r>
          </a:p>
          <a:p>
            <a:pPr lvl="0"/>
            <a:r>
              <a:rPr lang="ru-RU" dirty="0"/>
              <a:t>Сроки могут быть затянутыми, что также может мешать улучшению </a:t>
            </a:r>
            <a:r>
              <a:rPr lang="en-US" dirty="0" smtClean="0"/>
              <a:t>usability</a:t>
            </a:r>
            <a:r>
              <a:rPr lang="ru-RU" dirty="0" smtClean="0"/>
              <a:t>. </a:t>
            </a:r>
            <a:endParaRPr lang="ru-RU" dirty="0"/>
          </a:p>
          <a:p>
            <a:pPr lvl="0"/>
            <a:r>
              <a:rPr lang="ru-RU" dirty="0"/>
              <a:t>Факторы </a:t>
            </a:r>
            <a:r>
              <a:rPr lang="en-US" dirty="0" smtClean="0"/>
              <a:t>usability</a:t>
            </a:r>
            <a:r>
              <a:rPr lang="ru-RU" dirty="0" smtClean="0"/>
              <a:t> </a:t>
            </a:r>
            <a:r>
              <a:rPr lang="ru-RU" dirty="0"/>
              <a:t>постоянно меняются, и компании и агентства должны быть способными оперативно адаптироваться.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Продукты и сервисы, которые меняются в </a:t>
            </a:r>
            <a:r>
              <a:rPr lang="en-US" dirty="0" smtClean="0"/>
              <a:t>offline</a:t>
            </a:r>
            <a:r>
              <a:rPr lang="ru-RU" dirty="0" smtClean="0"/>
              <a:t>, могут оказывать негативное воздействие на UX, если соответствующие изменения не были внесены в их </a:t>
            </a:r>
            <a:r>
              <a:rPr lang="en-US" dirty="0" smtClean="0"/>
              <a:t>online</a:t>
            </a:r>
            <a:r>
              <a:rPr lang="ru-RU" dirty="0" smtClean="0"/>
              <a:t> версию. </a:t>
            </a:r>
          </a:p>
          <a:p>
            <a:pPr lvl="0"/>
            <a:r>
              <a:rPr lang="ru-RU" dirty="0" smtClean="0"/>
              <a:t>Сайты с особыми требованиями по безопасности пользовательских данных не могут оперативно вносить изменение</a:t>
            </a:r>
          </a:p>
          <a:p>
            <a:pPr lvl="0"/>
            <a:r>
              <a:rPr lang="ru-RU" dirty="0" smtClean="0"/>
              <a:t>Требуется большее понимание важности </a:t>
            </a:r>
            <a:r>
              <a:rPr lang="en-US" dirty="0" smtClean="0"/>
              <a:t>offline </a:t>
            </a:r>
            <a:r>
              <a:rPr lang="ru-RU" dirty="0" smtClean="0"/>
              <a:t>как дополнения </a:t>
            </a:r>
            <a:r>
              <a:rPr lang="en-US" dirty="0" smtClean="0"/>
              <a:t>online</a:t>
            </a:r>
            <a:r>
              <a:rPr lang="ru-RU" dirty="0" smtClean="0"/>
              <a:t> стратегии.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Клиентские стратегии могут понижать </a:t>
            </a:r>
            <a:r>
              <a:rPr lang="en-US" b="1" dirty="0" smtClean="0"/>
              <a:t>usability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C974701-B875-4072-BC0F-48A7B2BE30E1}"/>
</file>

<file path=customXml/itemProps2.xml><?xml version="1.0" encoding="utf-8"?>
<ds:datastoreItem xmlns:ds="http://schemas.openxmlformats.org/officeDocument/2006/customXml" ds:itemID="{F96C2C40-F3EE-4417-BADC-DBA3BEF76ABD}"/>
</file>

<file path=customXml/itemProps3.xml><?xml version="1.0" encoding="utf-8"?>
<ds:datastoreItem xmlns:ds="http://schemas.openxmlformats.org/officeDocument/2006/customXml" ds:itemID="{F48FA934-8E2B-4A2D-9CA9-9C329C9B8B58}"/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808</Words>
  <Application>Microsoft Office PowerPoint</Application>
  <PresentationFormat>Экран (4:3)</PresentationFormat>
  <Paragraphs>133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Влияние usability сайта на его конверсию</vt:lpstr>
      <vt:lpstr>Размер рынка Usability услуг</vt:lpstr>
      <vt:lpstr>Условия кризиса???</vt:lpstr>
      <vt:lpstr>Причины роста </vt:lpstr>
      <vt:lpstr>Факторы увеличения внимания к юзабилити в IT </vt:lpstr>
      <vt:lpstr>Ограничения, влияющие на usability</vt:lpstr>
      <vt:lpstr>Клиентские стратегии могут понижать юзабилити</vt:lpstr>
      <vt:lpstr>Клиентские стратегии могут понижать usability</vt:lpstr>
      <vt:lpstr>Конверсия</vt:lpstr>
      <vt:lpstr>Целевая страница</vt:lpstr>
      <vt:lpstr>Форма заявки</vt:lpstr>
      <vt:lpstr>Страница тарифа</vt:lpstr>
      <vt:lpstr>Думайте о пользователях</vt:lpstr>
      <vt:lpstr>И самый главный вопрос</vt:lpstr>
      <vt:lpstr>Элементы, влияющие на конверсию</vt:lpstr>
      <vt:lpstr>1.Элементы ВНИМАНИЯ</vt:lpstr>
      <vt:lpstr>Слайд 18</vt:lpstr>
      <vt:lpstr>2. Побуждения к действию</vt:lpstr>
      <vt:lpstr>Слайд 20</vt:lpstr>
      <vt:lpstr>Слайд 21</vt:lpstr>
      <vt:lpstr>3.Поддержание контакта</vt:lpstr>
      <vt:lpstr>Слайд 23</vt:lpstr>
      <vt:lpstr>Советы по улучшению целевой страницы</vt:lpstr>
      <vt:lpstr>Слайд 25</vt:lpstr>
      <vt:lpstr>Вариант кнопки</vt:lpstr>
      <vt:lpstr>Форма обратной связи – это момент истины на любом web-ресурсе.</vt:lpstr>
      <vt:lpstr>Рекомендации по совершенствованию формы обратной связи</vt:lpstr>
      <vt:lpstr>Рекомендации по совершенствованию формы обратной связи</vt:lpstr>
      <vt:lpstr>Форма заявки</vt:lpstr>
      <vt:lpstr>Usability  конверсия </vt:lpstr>
      <vt:lpstr>Внутреннее тестирование</vt:lpstr>
      <vt:lpstr>Внешнее тестирование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Elina</cp:lastModifiedBy>
  <cp:revision>60</cp:revision>
  <dcterms:created xsi:type="dcterms:W3CDTF">2009-11-01T12:52:55Z</dcterms:created>
  <dcterms:modified xsi:type="dcterms:W3CDTF">2009-12-07T06:35:48Z</dcterms:modified>
</cp:coreProperties>
</file>